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embeddedFontLst>
    <p:embeddedFont>
      <p:font typeface="Roboto" charset="0"/>
      <p:regular r:id="rId31"/>
      <p:bold r:id="rId32"/>
      <p:italic r:id="rId33"/>
      <p:boldItalic r:id="rId34"/>
    </p:embeddedFont>
    <p:embeddedFont>
      <p:font typeface="Pacifico" charset="0"/>
      <p:regular r:id="rId35"/>
    </p:embeddedFont>
    <p:embeddedFont>
      <p:font typeface="McLaren" charset="0"/>
      <p:regular r:id="rId36"/>
    </p:embeddedFont>
    <p:embeddedFont>
      <p:font typeface="Oswald" charset="0"/>
      <p:regular r:id="rId37"/>
      <p:bold r:id="rId38"/>
    </p:embeddedFont>
    <p:embeddedFont>
      <p:font typeface="Trebuchet MS" pitchFamily="34" charset="0"/>
      <p:regular r:id="rId39"/>
      <p:bold r:id="rId40"/>
      <p:italic r:id="rId41"/>
      <p:boldItalic r:id="rId42"/>
    </p:embeddedFont>
    <p:embeddedFont>
      <p:font typeface="Verdana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822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eTFxbsVGrI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Tj3DzDPc9tMjtMXT8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aa1c8a316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aa1c8a316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aa1c8a316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aa1c8a316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aa1c8a316b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aa1c8a316b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aa1c8a316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aa1c8a316b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aa1c8a316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aa1c8a316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aa1c8a316b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aa1c8a316b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aa1c8a316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aa1c8a316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aa1c8a316b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aa1c8a316b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aa1c8a316b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aa1c8a316b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PT"/>
              <a:t>Após a visualização, lançar as seguintes questões aos alunos: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. O que vos chamou a atenção?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. O que têm em comum estas pinturas?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. O que estranharam?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PT"/>
              <a:t>Tópicos a privilegiar: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. A sua arte, gradualmente, tornou-se a pura expressão de cores, linhas e formas para expressar ideias e sentimentos.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. O primeiro quadro tem uma perspetiva figurativa (mas não completamente, pontilhismo,...)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. Técnica que o pintor privilegiava nas suas pinturas: óleo sobre tela.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. Aproveitar contributos dos alunos para exploração acerca da arte abstrata (cf. 2.º quadro…)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b4a1ee696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b4a1ee696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/>
              <a:t>Desafio apresentado oralmente pela dinamizadora da sessão (PB).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>
                <a:solidFill>
                  <a:srgbClr val="212121"/>
                </a:solidFill>
              </a:rPr>
              <a:t>Nota: A ideia da “saudade” causará estranheza aos alunos…</a:t>
            </a:r>
            <a:endParaRPr>
              <a:solidFill>
                <a:srgbClr val="21212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Objetivo: Perceber que a representação da casa é relativamente unânime, já a representação da saudade diverge, remete para o mundo subjetivo. No entanto é a expressão (a “realidade”) interpretada por cada um dos alunos, ou seja, “tem um sentido” (reflete o universo interior do pintor).  Explorar conceito de arte abstrata (remeter para a frase inicial de Kandinsky). Kandinsky foi considerado por muitos o “pai” da arte abstrata.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Poderá também referir-se a novidade, na arte abstrata,  de quem vê ser desafiado  a fazer a sua interpretação (trazer o espetador para a obra). Na oposição figurativo/abstrato mencionar-se o surgimento da fotografia.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b4b4ec8e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b4b4ec8e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Explorar este quadro, enquadrando a sua história e mostrando os respetivos estudos (surgem nos diapositivos seguintes).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Kandinsky pintou-o após ter assistido a um concerto de Schoenberg (de quem se veio a tornar amigo). Convidar os alunos a ouvirem um excerto de uma das peças executadas e ouvidas por Kandinsky.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>
                <a:solidFill>
                  <a:schemeClr val="dk1"/>
                </a:solidFill>
              </a:rPr>
              <a:t>3:55/4:55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https://www.youtube.com/watch?v=VeTFxbsVGrI</a:t>
            </a:r>
            <a:endParaRPr u="sng">
              <a:solidFill>
                <a:srgbClr val="0097A7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PT"/>
              <a:t>(Poderá fazer-se uma apreciação rápida da música, questionando os alunos.)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b4060a9e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b4060a9e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/>
              <a:t>Desafio apresentado oralmente pela dinamizadora da sessão (PB).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200">
                <a:solidFill>
                  <a:srgbClr val="212121"/>
                </a:solidFill>
              </a:rPr>
              <a:t>Questionar os alunos acerca da música ouvida (alunos aludirão  aos contrastes, dissonâncias...). Identificar e fazer uma breve referência, contextualizando que se trata também de um compositor do início do século XX cuja obra gerou polémica. Sublinhar a “novidade” da música.</a:t>
            </a:r>
            <a:endParaRPr sz="1200">
              <a:solidFill>
                <a:srgbClr val="21212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/>
              <a:t>Nota: neste link é possível ver os alunos a realizarem o exercício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https://www.instagram.com/reel/C2f9tTdLiW9/?utm_source=ig_web_copy_link&amp;igsh=MzRlODBiNWFlZA==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/>
              <a:t>Objetivo: Fazer a ponte para Kandinsky, pois também ele “pintava sons”, destacando-se na sua obra as linhas e formas.</a:t>
            </a:r>
            <a:endParaRPr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aa1c8a316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aa1c8a316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aa1c8a316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aa1c8a316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“Cello”=violoncelo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aa46a3230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aa46a32309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Após visionar os estudos, explorar o quadro… Amarelo= Alegria (na perspetiva de Kandinsky) e também a música que invade a sala.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b4b4ec8ef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b4b4ec8ef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Visualizar vídeo.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aa46a3230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aa46a3230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PT"/>
              <a:t>Explorar formas, cores desta pintura, questionando os alunos e transmitindo algumas das “interpretações” do pintor.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Amarelo=alegria (envolvência)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Azul=calma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Vermelho=paixão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(Equilíbrio entre as 3 principais cores primárias)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Círculo=eternidade, infinito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Linhas repetidas=inquietação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“Ponte” para o momento final com a exploração da ferramenta disponível na “Google Arts” (v. diapositivo seguinte).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aa1c8a316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aa1c8a316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“E se pudesses ouvir cores?”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A terminar, os alunos são convidados a experienciar o que o pintor terá ouvido, as emoções que sentiu  e que queria provocar através do quadro, recorrendo a uma ferramenta da “Google arts” que enquadra o conceito de sinestesia, com base na IA.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Recomenda-se que para a última fase se tenha um quadro com a tradução das emoções.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b4b4ec8ef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b4b4ec8ef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u="sng">
                <a:solidFill>
                  <a:schemeClr val="hlink"/>
                </a:solidFill>
                <a:hlinkClick r:id="rId3"/>
              </a:rPr>
              <a:t>https://forms.gle/Tj3DzDPc9tMjtMXT8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aa1c8a316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aa1c8a316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bd23734b5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bd23734b5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aa46a3230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aa46a3230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Solicitar aos alunos que leiam a frase, à qual regressarão mais tarde.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aa46a3230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aa46a3230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Alguns tópicos abordados: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Origem do pintor.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Nasce na Rússia, morre em França (ao longo da sua vida, viveu em vários países da Europa).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Vive as duas grandes guerras. Curiosidade: devido à escassez dos materiais em virtude da 2.ª Grande Guerra, as suas obras, na fase final, tornaram-se mais pequenas.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Assinatura usual (embora, em alguns quadros, assine por extenso).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Nasce no seio de uma família burguesa.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aa46a3230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aa46a3230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PT"/>
              <a:t>Kandinsky a tocar violoncelo (foto).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pt-PT"/>
              <a:t>Sublinhar a valorização, por parte dos povos de leste,  relativamente à arte (nomeadamente à música).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pt-PT"/>
              <a:t>Kandinsky teve, desde muito jovem, formação musical, tocando violoncelo e piano.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pt-PT"/>
              <a:t>Desde pequeno manifestou também o gosto por pintar.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aa46a3230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aa46a3230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Questionar os alunos acerca do que é ser radical…?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Kandinsky “radical”, porquê? (Serve como inspiração, como exemplo de que vale a pena lutarmos pelos nossos sonhos.)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Aos 30 anos decide abandonar a sua carreira como advogado e dedicar-se exclusivamente à pintura.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Criou uma escola de pintura, frequentada também por mulheres (uma homem à frente do seu tempo).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O seu valor foi reconhecido (referir que foi convidado para lecionar na Bauhaus, na Alemanha, contextualizando o movimento e a escola).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aa46a32309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aa46a32309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Relatar história do quadro (v. link).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aa46a3230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aa46a32309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Característica que se tornou um “dom”, projetou-se na sua obra.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Estado mental involuntário: sentidos muito apurados e associados.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PT"/>
              <a:t>“Via sons”, “ouvia cores” - cromostesia.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aa1c8a316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aa1c8a316b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PT"/>
              <a:t>Convidar os alunos para uma “visita virtual”  por 9 quadros do pintor, seguindo a ordem cronológica. (Impressões dos quadros encontram-se também num expositor na Biblioteca.)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PT"/>
              <a:t>Chamar a atenção para a importância de observar bem, apreciar…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PT"/>
              <a:t>Após o visionamento… (v. diapositivo 17)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ZPQKsvIP8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3YsRHdxIq4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experiment/play-a-kandinsky/sgF5ivv105ukhA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andinskyexperts.com/kandinsky-signature.html" TargetMode="External"/><Relationship Id="rId13" Type="http://schemas.openxmlformats.org/officeDocument/2006/relationships/hyperlink" Target="https://www.youtube.com/watch?v=FZPQKsvIP84" TargetMode="External"/><Relationship Id="rId3" Type="http://schemas.openxmlformats.org/officeDocument/2006/relationships/hyperlink" Target="https://storage.googleapis.com/lesson-plans/Kandinsky_EN.pdf" TargetMode="External"/><Relationship Id="rId7" Type="http://schemas.openxmlformats.org/officeDocument/2006/relationships/hyperlink" Target="https://www.guggenheim.org/artwork/1959" TargetMode="External"/><Relationship Id="rId12" Type="http://schemas.openxmlformats.org/officeDocument/2006/relationships/hyperlink" Target="https://www.youtube.com/watch?v=43YsRHdxIq4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t.wikipedia.org/wiki/V%C3%A1rios_C%C3%ADrculos" TargetMode="External"/><Relationship Id="rId11" Type="http://schemas.openxmlformats.org/officeDocument/2006/relationships/hyperlink" Target="https://artsandculture.google.com/experiment/play-a-kandinsky/sgF5ivv105ukhA" TargetMode="External"/><Relationship Id="rId5" Type="http://schemas.openxmlformats.org/officeDocument/2006/relationships/hyperlink" Target="https://www.meisterdrucke.pt/impressoes-artisticas-sofisticadas/Wassily-Kandinsky/1343229/Casal-de-cavaleiros.html" TargetMode="External"/><Relationship Id="rId10" Type="http://schemas.openxmlformats.org/officeDocument/2006/relationships/hyperlink" Target="https://theosophy.wiki/w/images/6/6a/Kandinsky_Composition_VIII_-_1923.jpg" TargetMode="External"/><Relationship Id="rId4" Type="http://schemas.openxmlformats.org/officeDocument/2006/relationships/hyperlink" Target="https://www.centrepompidou.fr/en/ressources/oeuvre/cEpEKE" TargetMode="External"/><Relationship Id="rId9" Type="http://schemas.openxmlformats.org/officeDocument/2006/relationships/hyperlink" Target="https://www.guggenheim.org/artwork/1972" TargetMode="External"/><Relationship Id="rId14" Type="http://schemas.openxmlformats.org/officeDocument/2006/relationships/hyperlink" Target="https://www.publico.pt/2023/03/02/culturaipsilon/noticia/novo-recorde-kandinsky-42-milhoes-euros-2040863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ublico.pt/2023/03/02/culturaipsilon/noticia/novo-recorde-kandinsky-42-milhoes-euros-2040863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450" y="152400"/>
            <a:ext cx="695437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749047" cy="516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 txBox="1"/>
          <p:nvPr/>
        </p:nvSpPr>
        <p:spPr>
          <a:xfrm>
            <a:off x="6749050" y="3990000"/>
            <a:ext cx="23949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Sem título (primeira aguarela abstrata) </a:t>
            </a:r>
            <a:r>
              <a:rPr lang="pt-PT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| 1910 (1913) | aguarela e tinta da china sobre papel | 49,6X64,8 cm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0"/>
            <a:ext cx="438565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3"/>
          <p:cNvSpPr txBox="1"/>
          <p:nvPr/>
        </p:nvSpPr>
        <p:spPr>
          <a:xfrm>
            <a:off x="4385650" y="4709100"/>
            <a:ext cx="48381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Improvisation 31 (Sea Batle)|</a:t>
            </a:r>
            <a:r>
              <a:rPr lang="pt-PT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 1913 | óleo sobre tela | 140X119 cm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66944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4"/>
          <p:cNvSpPr txBox="1"/>
          <p:nvPr/>
        </p:nvSpPr>
        <p:spPr>
          <a:xfrm>
            <a:off x="6669450" y="4640000"/>
            <a:ext cx="23859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I</a:t>
            </a:r>
            <a:r>
              <a:rPr lang="pt-PT" sz="11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mpressões III (Concerto) |</a:t>
            </a:r>
            <a:r>
              <a:rPr lang="pt-PT"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 1911 </a:t>
            </a:r>
            <a:endParaRPr sz="11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| óleo sobre tela | 100,5X78,5  cm</a:t>
            </a:r>
            <a:endParaRPr sz="11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12484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5"/>
          <p:cNvSpPr txBox="1"/>
          <p:nvPr/>
        </p:nvSpPr>
        <p:spPr>
          <a:xfrm>
            <a:off x="8282650" y="3441300"/>
            <a:ext cx="861300" cy="15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29" name="Google Shape;129;p25"/>
          <p:cNvSpPr txBox="1"/>
          <p:nvPr/>
        </p:nvSpPr>
        <p:spPr>
          <a:xfrm rot="5400536">
            <a:off x="6639700" y="1898350"/>
            <a:ext cx="38481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500">
                <a:solidFill>
                  <a:schemeClr val="lt1"/>
                </a:solidFill>
              </a:rPr>
              <a:t>ma</a:t>
            </a:r>
            <a:endParaRPr sz="9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9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Amarelo-Vermelho-Azu</a:t>
            </a:r>
            <a:r>
              <a:rPr lang="pt-PT"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 | (1925) | óleo sobre tela |  </a:t>
            </a:r>
            <a:r>
              <a:rPr lang="pt-PT" sz="900">
                <a:solidFill>
                  <a:schemeClr val="dk1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128 x 201,5 cm</a:t>
            </a:r>
            <a:endParaRPr sz="9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0508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6"/>
          <p:cNvSpPr txBox="1"/>
          <p:nvPr/>
        </p:nvSpPr>
        <p:spPr>
          <a:xfrm>
            <a:off x="5050900" y="4756075"/>
            <a:ext cx="38049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Vários círculos </a:t>
            </a:r>
            <a:r>
              <a:rPr lang="pt-PT" sz="11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|</a:t>
            </a:r>
            <a:r>
              <a:rPr lang="pt-PT"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 1926 | óleo sobre tela | 140X140  cm</a:t>
            </a:r>
            <a:endParaRPr sz="11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8200"/>
            <a:ext cx="51636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7"/>
          <p:cNvSpPr txBox="1"/>
          <p:nvPr/>
        </p:nvSpPr>
        <p:spPr>
          <a:xfrm>
            <a:off x="4488225" y="2564700"/>
            <a:ext cx="39927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42" name="Google Shape;142;p27"/>
          <p:cNvSpPr txBox="1"/>
          <p:nvPr/>
        </p:nvSpPr>
        <p:spPr>
          <a:xfrm>
            <a:off x="4981450" y="1977550"/>
            <a:ext cx="3640500" cy="1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43" name="Google Shape;143;p27"/>
          <p:cNvSpPr txBox="1"/>
          <p:nvPr/>
        </p:nvSpPr>
        <p:spPr>
          <a:xfrm>
            <a:off x="5280600" y="4361475"/>
            <a:ext cx="38634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Suave Elevação </a:t>
            </a:r>
            <a:r>
              <a:rPr lang="pt-PT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| 1934 | </a:t>
            </a:r>
            <a:endParaRPr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óleo sobre tela | 80.3 X 80.6 cm</a:t>
            </a:r>
            <a:endParaRPr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72795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8"/>
          <p:cNvSpPr txBox="1"/>
          <p:nvPr/>
        </p:nvSpPr>
        <p:spPr>
          <a:xfrm>
            <a:off x="7776325" y="4262700"/>
            <a:ext cx="14382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Curva dominante </a:t>
            </a:r>
            <a:r>
              <a:rPr lang="pt-PT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| 1936 | óleo sobre tela | 129,3X194,3 cm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372209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9"/>
          <p:cNvSpPr txBox="1"/>
          <p:nvPr/>
        </p:nvSpPr>
        <p:spPr>
          <a:xfrm>
            <a:off x="3783625" y="4391975"/>
            <a:ext cx="52845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Azul Celeste </a:t>
            </a:r>
            <a:r>
              <a:rPr lang="pt-PT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| 1940 | óleo sobre tela 100X73 cm</a:t>
            </a:r>
            <a:endParaRPr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/>
          <p:nvPr/>
        </p:nvSpPr>
        <p:spPr>
          <a:xfrm>
            <a:off x="502400" y="287075"/>
            <a:ext cx="8068800" cy="3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>
                <a:solidFill>
                  <a:srgbClr val="0097A7"/>
                </a:solidFill>
              </a:rPr>
              <a:t>DESAFIO 2</a:t>
            </a:r>
            <a:endParaRPr sz="1800" b="1">
              <a:solidFill>
                <a:srgbClr val="0097A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accent2"/>
                </a:solidFill>
              </a:rPr>
              <a:t>Desenhar uma casa e “desenhar” (representar) a saudade durante cerca de 1 minuto (poderão fazê-lo no verso da folha utilizada no 1.º desafio). </a:t>
            </a:r>
            <a:endParaRPr sz="18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chemeClr val="dk1"/>
                </a:solidFill>
              </a:rPr>
              <a:t> </a:t>
            </a:r>
            <a:r>
              <a:rPr lang="pt-PT" sz="1800">
                <a:solidFill>
                  <a:schemeClr val="dk1"/>
                </a:solidFill>
              </a:rPr>
              <a:t>A</a:t>
            </a:r>
            <a:r>
              <a:rPr lang="pt-PT" sz="1800">
                <a:solidFill>
                  <a:schemeClr val="accent2"/>
                </a:solidFill>
              </a:rPr>
              <a:t>lunos vão partilhar com o grupo os desenhos realizados.</a:t>
            </a:r>
            <a:endParaRPr sz="18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66944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1"/>
          <p:cNvSpPr txBox="1"/>
          <p:nvPr/>
        </p:nvSpPr>
        <p:spPr>
          <a:xfrm>
            <a:off x="6669450" y="4640000"/>
            <a:ext cx="24744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I</a:t>
            </a:r>
            <a:r>
              <a:rPr lang="pt-PT" sz="11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mpressões III (Concerto) |</a:t>
            </a:r>
            <a:r>
              <a:rPr lang="pt-PT"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 1911</a:t>
            </a:r>
            <a:endParaRPr sz="11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| óleo sobre tela | 100,5X78,5  cm</a:t>
            </a:r>
            <a:endParaRPr sz="11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537600" y="287075"/>
            <a:ext cx="8068800" cy="4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>
                <a:solidFill>
                  <a:srgbClr val="0097A7"/>
                </a:solidFill>
              </a:rPr>
              <a:t>DESAFIO 1</a:t>
            </a:r>
            <a:endParaRPr sz="1800" b="1">
              <a:solidFill>
                <a:srgbClr val="0097A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accent2"/>
                </a:solidFill>
              </a:rPr>
              <a:t>Solicitar aos alunos que “pintem uma música”. </a:t>
            </a:r>
            <a:endParaRPr sz="18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>
                <a:solidFill>
                  <a:srgbClr val="0097A7"/>
                </a:solidFill>
              </a:rPr>
              <a:t>INSTRUÇÃO:</a:t>
            </a:r>
            <a:endParaRPr sz="1800" b="1">
              <a:solidFill>
                <a:srgbClr val="0097A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i="1">
                <a:solidFill>
                  <a:schemeClr val="accent2"/>
                </a:solidFill>
              </a:rPr>
              <a:t>“Quando a música iniciar, “pintem-na” recorrendo a linhas e formas, consoante o que forem sentindo, sem levantarem o lápis/caneta da folha.”</a:t>
            </a:r>
            <a:endParaRPr sz="1800" i="1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>
                <a:solidFill>
                  <a:schemeClr val="accent2"/>
                </a:solidFill>
              </a:rPr>
              <a:t>Música:</a:t>
            </a:r>
            <a:endParaRPr sz="1800" b="1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chemeClr val="dk1"/>
                </a:solidFill>
              </a:rPr>
              <a:t>Sagração da Primavera (3:50 / 5:16)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1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https://www.youtube.com/watch?v=FZPQKsvIP84</a:t>
            </a:r>
            <a:endParaRPr sz="1100" u="sng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PT">
                <a:solidFill>
                  <a:schemeClr val="accent2"/>
                </a:solidFill>
              </a:rPr>
              <a:t>Alunos partilham com o grupo os desenhos realizados.</a:t>
            </a:r>
            <a:endParaRPr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" y="0"/>
            <a:ext cx="77350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2"/>
          <p:cNvSpPr txBox="1"/>
          <p:nvPr/>
        </p:nvSpPr>
        <p:spPr>
          <a:xfrm>
            <a:off x="5509875" y="591850"/>
            <a:ext cx="3205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73" name="Google Shape;173;p32"/>
          <p:cNvSpPr txBox="1"/>
          <p:nvPr/>
        </p:nvSpPr>
        <p:spPr>
          <a:xfrm rot="5399748">
            <a:off x="6590336" y="2482489"/>
            <a:ext cx="4086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2"/>
                </a:solidFill>
              </a:rPr>
              <a:t>Carvão sobre papel 1911 10X14,8 cm</a:t>
            </a:r>
            <a:endParaRPr sz="1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700" y="0"/>
            <a:ext cx="7653375" cy="50912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3"/>
          <p:cNvSpPr txBox="1"/>
          <p:nvPr/>
        </p:nvSpPr>
        <p:spPr>
          <a:xfrm rot="5401009">
            <a:off x="6214546" y="2235894"/>
            <a:ext cx="4086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Carvão sobre papel 1911 10X14,8 cm</a:t>
            </a:r>
            <a:endParaRPr sz="16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66944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4"/>
          <p:cNvSpPr txBox="1"/>
          <p:nvPr/>
        </p:nvSpPr>
        <p:spPr>
          <a:xfrm>
            <a:off x="6669450" y="4640000"/>
            <a:ext cx="24744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I</a:t>
            </a:r>
            <a:r>
              <a:rPr lang="pt-PT" sz="11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mpressões III (Concerto) |</a:t>
            </a:r>
            <a:r>
              <a:rPr lang="pt-PT"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 1911</a:t>
            </a:r>
            <a:endParaRPr sz="11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| óleo sobre tela | 100,5X78,5  cm</a:t>
            </a:r>
            <a:endParaRPr sz="11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5"/>
          <p:cNvSpPr txBox="1">
            <a:spLocks noGrp="1"/>
          </p:cNvSpPr>
          <p:nvPr>
            <p:ph type="title"/>
          </p:nvPr>
        </p:nvSpPr>
        <p:spPr>
          <a:xfrm>
            <a:off x="1176450" y="250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/>
              <a:t>Kandinsky pensava os seus quadros como sinfonias…</a:t>
            </a:r>
            <a:endParaRPr sz="1400" b="1"/>
          </a:p>
        </p:txBody>
      </p:sp>
      <p:sp>
        <p:nvSpPr>
          <p:cNvPr id="191" name="Google Shape;191;p35">
            <a:hlinkClick r:id="rId3"/>
          </p:cNvPr>
          <p:cNvSpPr txBox="1"/>
          <p:nvPr/>
        </p:nvSpPr>
        <p:spPr>
          <a:xfrm>
            <a:off x="541300" y="1352125"/>
            <a:ext cx="6682200" cy="3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192" name="Google Shape;192;p3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1375" y="721975"/>
            <a:ext cx="6232850" cy="38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5"/>
          <p:cNvSpPr txBox="1"/>
          <p:nvPr/>
        </p:nvSpPr>
        <p:spPr>
          <a:xfrm>
            <a:off x="1248825" y="4710000"/>
            <a:ext cx="61431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i="1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Wassily Kandinsky: the creator</a:t>
            </a:r>
            <a:r>
              <a:rPr lang="pt-PT" sz="11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[vídeo], Bauhaus Movement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12484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6"/>
          <p:cNvSpPr txBox="1"/>
          <p:nvPr/>
        </p:nvSpPr>
        <p:spPr>
          <a:xfrm>
            <a:off x="8282650" y="3441300"/>
            <a:ext cx="861300" cy="15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200" name="Google Shape;200;p36"/>
          <p:cNvSpPr txBox="1"/>
          <p:nvPr/>
        </p:nvSpPr>
        <p:spPr>
          <a:xfrm rot="5400536">
            <a:off x="6639700" y="1898350"/>
            <a:ext cx="38481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">
                <a:solidFill>
                  <a:schemeClr val="lt1"/>
                </a:solidFill>
              </a:rPr>
              <a:t>ma</a:t>
            </a:r>
            <a:endParaRPr sz="9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Amarelo-Vermelho-Azu</a:t>
            </a:r>
            <a:r>
              <a:rPr lang="pt-PT"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 | (1925) | óleo sobre tela |  </a:t>
            </a:r>
            <a:r>
              <a:rPr lang="pt-PT" sz="900">
                <a:solidFill>
                  <a:schemeClr val="dk1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128 x 201,5 cm</a:t>
            </a:r>
            <a:endParaRPr sz="9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7"/>
          <p:cNvSpPr txBox="1">
            <a:spLocks noGrp="1"/>
          </p:cNvSpPr>
          <p:nvPr>
            <p:ph type="title"/>
          </p:nvPr>
        </p:nvSpPr>
        <p:spPr>
          <a:xfrm>
            <a:off x="1026425" y="3849700"/>
            <a:ext cx="729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u="sng">
                <a:solidFill>
                  <a:schemeClr val="hlink"/>
                </a:solidFill>
                <a:hlinkClick r:id="rId3"/>
              </a:rPr>
              <a:t>https://artsandculture.google.com/experiment/play-a-kandinsky/sgF5ivv105ukhA</a:t>
            </a:r>
            <a:endParaRPr sz="1400"/>
          </a:p>
        </p:txBody>
      </p:sp>
      <p:sp>
        <p:nvSpPr>
          <p:cNvPr id="206" name="Google Shape;206;p37"/>
          <p:cNvSpPr txBox="1"/>
          <p:nvPr/>
        </p:nvSpPr>
        <p:spPr>
          <a:xfrm>
            <a:off x="540175" y="1573600"/>
            <a:ext cx="494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" name="Google Shape;20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663" y="435650"/>
            <a:ext cx="7982979" cy="286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7"/>
          <p:cNvSpPr txBox="1"/>
          <p:nvPr/>
        </p:nvSpPr>
        <p:spPr>
          <a:xfrm>
            <a:off x="1035450" y="3328675"/>
            <a:ext cx="566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chemeClr val="dk2"/>
                </a:solidFill>
              </a:rPr>
              <a:t>Fonte: Google Arts&amp;Culture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450" y="304800"/>
            <a:ext cx="844595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>
            <a:spLocks noGrp="1"/>
          </p:cNvSpPr>
          <p:nvPr>
            <p:ph type="title"/>
          </p:nvPr>
        </p:nvSpPr>
        <p:spPr>
          <a:xfrm>
            <a:off x="395200" y="211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Fontes: </a:t>
            </a:r>
            <a:endParaRPr/>
          </a:p>
        </p:txBody>
      </p:sp>
      <p:sp>
        <p:nvSpPr>
          <p:cNvPr id="219" name="Google Shape;219;p39"/>
          <p:cNvSpPr txBox="1">
            <a:spLocks noGrp="1"/>
          </p:cNvSpPr>
          <p:nvPr>
            <p:ph type="body" idx="1"/>
          </p:nvPr>
        </p:nvSpPr>
        <p:spPr>
          <a:xfrm>
            <a:off x="311700" y="783775"/>
            <a:ext cx="10793400" cy="41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00" u="sng">
                <a:solidFill>
                  <a:schemeClr val="hlink"/>
                </a:solidFill>
                <a:hlinkClick r:id="rId3"/>
              </a:rPr>
              <a:t>h</a:t>
            </a:r>
            <a:r>
              <a:rPr lang="pt-PT" sz="5400" u="sng">
                <a:solidFill>
                  <a:schemeClr val="hlink"/>
                </a:solidFill>
                <a:hlinkClick r:id="rId3"/>
              </a:rPr>
              <a:t>ttps://storage.googleapis.com/lesson-plans/Kandinsky_EN.pdf</a:t>
            </a: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5400" u="sng">
                <a:solidFill>
                  <a:schemeClr val="hlink"/>
                </a:solidFill>
                <a:hlinkClick r:id="rId4"/>
              </a:rPr>
              <a:t>https://www.centrepompidou.fr/en/ressources/oeuvre/cEpEKE</a:t>
            </a:r>
            <a:endParaRPr sz="4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5400" u="sng">
                <a:solidFill>
                  <a:schemeClr val="hlink"/>
                </a:solidFill>
                <a:hlinkClick r:id="rId5"/>
              </a:rPr>
              <a:t>https://www.meisterdrucke.pt/impressoes-artisticas-sofisticadas/Wassily-Kandinsky/1343229/Casal-de-cavaleiros.html</a:t>
            </a:r>
            <a:endParaRPr sz="5400" u="sng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5400" u="sng">
                <a:solidFill>
                  <a:schemeClr val="hlink"/>
                </a:solidFill>
                <a:hlinkClick r:id="rId6"/>
              </a:rPr>
              <a:t>https://pt.wikipedia.org/wiki/V%C3%A1rios_C%C3%ADrculos#/media/Ficheiro:Vassily_Kandinsky,_1926_-_Several_Circles,_Gugg_0910_25.jpg</a:t>
            </a:r>
            <a:endParaRPr sz="4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5400" u="sng">
                <a:solidFill>
                  <a:schemeClr val="hlink"/>
                </a:solidFill>
                <a:hlinkClick r:id="rId7"/>
              </a:rPr>
              <a:t>https://www.guggenheim.org/artwork/1959</a:t>
            </a: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5400" u="sng">
                <a:solidFill>
                  <a:schemeClr val="hlink"/>
                </a:solidFill>
                <a:hlinkClick r:id="rId8"/>
              </a:rPr>
              <a:t>https://www.kandinskyexperts.com/kandinsky-signature.html</a:t>
            </a: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5400" u="sng">
                <a:solidFill>
                  <a:schemeClr val="hlink"/>
                </a:solidFill>
                <a:hlinkClick r:id="rId9"/>
              </a:rPr>
              <a:t>https://www.guggenheim.org/artwork/1972</a:t>
            </a: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5400" u="sng">
                <a:solidFill>
                  <a:schemeClr val="hlink"/>
                </a:solidFill>
                <a:hlinkClick r:id="rId10"/>
              </a:rPr>
              <a:t>https://theosophy.wiki/w/images/6/6a/Kandinsky_Composition_VIII_-_1923.jpg</a:t>
            </a: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5400" u="sng">
                <a:solidFill>
                  <a:schemeClr val="hlink"/>
                </a:solidFill>
                <a:hlinkClick r:id="rId11"/>
              </a:rPr>
              <a:t>https://artsandculture.google.com/experiment/play-a-kandinsky/sgF5ivv105ukhA</a:t>
            </a: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5400" u="sng">
                <a:solidFill>
                  <a:schemeClr val="hlink"/>
                </a:solidFill>
                <a:hlinkClick r:id="rId12"/>
              </a:rPr>
              <a:t>https://www.youtube.com/watch?v=43YsRHdxIq4</a:t>
            </a: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5400" u="sng">
                <a:solidFill>
                  <a:schemeClr val="hlink"/>
                </a:solidFill>
                <a:hlinkClick r:id="rId13"/>
              </a:rPr>
              <a:t>https://www.youtu</a:t>
            </a:r>
            <a:r>
              <a:rPr lang="pt-PT" sz="5600" u="sng">
                <a:solidFill>
                  <a:schemeClr val="hlink"/>
                </a:solidFill>
                <a:hlinkClick r:id="rId13"/>
              </a:rPr>
              <a:t>be.com/watch?v=FZPQKsvIP84</a:t>
            </a:r>
            <a:endParaRPr sz="56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pt-PT" sz="5600" u="sng">
                <a:solidFill>
                  <a:schemeClr val="accent5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https://www.publico.pt/2023/03/02/culturaipsilon/noticia/novo-recorde-kandinsky-42-milhoes-euros-2040863</a:t>
            </a:r>
            <a:endParaRPr sz="5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5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400" b="1" i="1">
                <a:solidFill>
                  <a:srgbClr val="0097A7"/>
                </a:solidFill>
              </a:rPr>
              <a:t>Kandinsky: Ponto a ponto</a:t>
            </a:r>
            <a:endParaRPr sz="2400" b="1" i="1">
              <a:solidFill>
                <a:srgbClr val="0097A7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25" name="Google Shape;225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/>
              <a:t>Centro de  Recursos Poeta José Fanha</a:t>
            </a:r>
            <a:r>
              <a:rPr lang="pt-PT"/>
              <a:t> | Escola Básica da Venda do Pinheiro | Agrupamento de Escolas Venda do Pinheiro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PT"/>
              <a:t>Departamento de Expressões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PT"/>
              <a:t>Venda do Pinheiro (Mafra)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PT"/>
              <a:t>janeiro, 2024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6" name="Google Shape;22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300" y="3280250"/>
            <a:ext cx="1218725" cy="121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4800" y="3215237"/>
            <a:ext cx="1283138" cy="128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1325" y="3647613"/>
            <a:ext cx="2570425" cy="67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7876" y="3215226"/>
            <a:ext cx="1125957" cy="11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38375" y="4498974"/>
            <a:ext cx="1636859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6975"/>
            <a:ext cx="6553600" cy="51904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/>
        </p:nvSpPr>
        <p:spPr>
          <a:xfrm>
            <a:off x="6648975" y="1503150"/>
            <a:ext cx="2419200" cy="24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300" i="1">
                <a:solidFill>
                  <a:srgbClr val="52525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“A criação de uma pintura é </a:t>
            </a:r>
            <a:endParaRPr sz="2300" i="1">
              <a:solidFill>
                <a:srgbClr val="525252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2300" i="1">
                <a:solidFill>
                  <a:srgbClr val="52525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a criação de um mundo.”</a:t>
            </a:r>
            <a:endParaRPr sz="2300" i="1">
              <a:solidFill>
                <a:srgbClr val="525252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PT" sz="2300">
                <a:solidFill>
                  <a:srgbClr val="52525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Kandinsky</a:t>
            </a:r>
            <a:endParaRPr sz="2300">
              <a:solidFill>
                <a:srgbClr val="525252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8501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 txBox="1"/>
          <p:nvPr/>
        </p:nvSpPr>
        <p:spPr>
          <a:xfrm>
            <a:off x="5484100" y="239550"/>
            <a:ext cx="3372600" cy="40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PT" sz="3200">
                <a:solidFill>
                  <a:srgbClr val="FF9900"/>
                </a:solidFill>
                <a:latin typeface="Pacifico"/>
                <a:ea typeface="Pacifico"/>
                <a:cs typeface="Pacifico"/>
                <a:sym typeface="Pacifico"/>
              </a:rPr>
              <a:t>Vasily Kandinsky</a:t>
            </a:r>
            <a:endParaRPr sz="3200">
              <a:solidFill>
                <a:srgbClr val="FF99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 sz="3200">
              <a:solidFill>
                <a:srgbClr val="FF99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 sz="3200">
              <a:solidFill>
                <a:srgbClr val="FF99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 sz="3200" b="1">
              <a:solidFill>
                <a:srgbClr val="FF99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 sz="3200" b="1">
              <a:solidFill>
                <a:srgbClr val="FF99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6550" y="892472"/>
            <a:ext cx="1607706" cy="13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5296225" y="2178325"/>
            <a:ext cx="2830200" cy="6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2"/>
                </a:solidFill>
              </a:rPr>
              <a:t>1866-1944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7075" y="2928750"/>
            <a:ext cx="3526648" cy="179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175" y="152400"/>
            <a:ext cx="675167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1138" y="0"/>
            <a:ext cx="9246275" cy="38881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/>
          <p:nvPr/>
        </p:nvSpPr>
        <p:spPr>
          <a:xfrm>
            <a:off x="1939975" y="3645075"/>
            <a:ext cx="5777700" cy="1150800"/>
          </a:xfrm>
          <a:prstGeom prst="doubleWave">
            <a:avLst>
              <a:gd name="adj1" fmla="val 6250"/>
              <a:gd name="adj2" fmla="val 912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800" b="1">
                <a:latin typeface="McLaren"/>
                <a:ea typeface="McLaren"/>
                <a:cs typeface="McLaren"/>
                <a:sym typeface="McLaren"/>
              </a:rPr>
              <a:t>RADICAL!</a:t>
            </a:r>
            <a:endParaRPr sz="4800" b="1">
              <a:latin typeface="McLaren"/>
              <a:ea typeface="McLaren"/>
              <a:cs typeface="McLaren"/>
              <a:sym typeface="McLare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839200" cy="3457994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1" name="Google Shape;9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6650" y="2366475"/>
            <a:ext cx="4162550" cy="2777025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2" name="Google Shape;92;p19"/>
          <p:cNvSpPr txBox="1"/>
          <p:nvPr/>
        </p:nvSpPr>
        <p:spPr>
          <a:xfrm>
            <a:off x="0" y="3918425"/>
            <a:ext cx="44523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>
                <a:solidFill>
                  <a:schemeClr val="dk2"/>
                </a:solidFill>
              </a:rPr>
              <a:t>Fonte: 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u="sng">
                <a:solidFill>
                  <a:schemeClr val="hlink"/>
                </a:solidFill>
                <a:hlinkClick r:id="rId5"/>
              </a:rPr>
              <a:t>https://www.publico.pt/2023/03/02/culturaipsilon/noticia/novo-recorde-kandinsky-42-milhoes-euros-2040863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/>
        </p:nvSpPr>
        <p:spPr>
          <a:xfrm>
            <a:off x="1740325" y="1390400"/>
            <a:ext cx="6024300" cy="18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98" name="Google Shape;98;p20"/>
          <p:cNvSpPr/>
          <p:nvPr/>
        </p:nvSpPr>
        <p:spPr>
          <a:xfrm>
            <a:off x="0" y="392225"/>
            <a:ext cx="8985870" cy="4403700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200">
                <a:solidFill>
                  <a:srgbClr val="1155CC"/>
                </a:solidFill>
                <a:latin typeface="Oswald"/>
                <a:ea typeface="Oswald"/>
                <a:cs typeface="Oswald"/>
                <a:sym typeface="Oswald"/>
              </a:rPr>
              <a:t>SINESTESIA…</a:t>
            </a:r>
            <a:endParaRPr sz="7200">
              <a:solidFill>
                <a:srgbClr val="1155C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6952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1"/>
          <p:cNvSpPr txBox="1"/>
          <p:nvPr/>
        </p:nvSpPr>
        <p:spPr>
          <a:xfrm>
            <a:off x="4781700" y="4655025"/>
            <a:ext cx="44625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O Casal de Cavaleiros</a:t>
            </a:r>
            <a:r>
              <a:rPr lang="pt-PT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  | 1906 | óleo sobre tela | 55X50,5 cm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1352</Words>
  <Application>Microsoft Office PowerPoint</Application>
  <PresentationFormat>On-screen Show (16:9)</PresentationFormat>
  <Paragraphs>151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Roboto</vt:lpstr>
      <vt:lpstr>Pacifico</vt:lpstr>
      <vt:lpstr>McLaren</vt:lpstr>
      <vt:lpstr>Oswald</vt:lpstr>
      <vt:lpstr>Trebuchet MS</vt:lpstr>
      <vt:lpstr>Verdana</vt:lpstr>
      <vt:lpstr>Simple Light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Kandinsky pensava os seus quadros como sinfonias…</vt:lpstr>
      <vt:lpstr>Slide 24</vt:lpstr>
      <vt:lpstr>https://artsandculture.google.com/experiment/play-a-kandinsky/sgF5ivv105ukhA</vt:lpstr>
      <vt:lpstr>Slide 26</vt:lpstr>
      <vt:lpstr>Fontes: </vt:lpstr>
      <vt:lpstr>Kandinsky: Ponto a ponto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Utilizador do Windows</cp:lastModifiedBy>
  <cp:revision>1</cp:revision>
  <dcterms:modified xsi:type="dcterms:W3CDTF">2024-02-28T16:26:31Z</dcterms:modified>
</cp:coreProperties>
</file>